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14" d="100"/>
          <a:sy n="114" d="100"/>
        </p:scale>
        <p:origin x="4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10/20/2020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BA6D-9786-0B43-A868-0BA90C70B1B1}"/>
              </a:ext>
            </a:extLst>
          </p:cNvPr>
          <p:cNvSpPr>
            <a:spLocks noGrp="1"/>
          </p:cNvSpPr>
          <p:nvPr>
            <p:ph type="ctrTitle"/>
          </p:nvPr>
        </p:nvSpPr>
        <p:spPr/>
        <p:txBody>
          <a:bodyPr>
            <a:normAutofit fontScale="90000"/>
          </a:bodyPr>
          <a:lstStyle/>
          <a:p>
            <a:br>
              <a:rPr lang="en-CA" dirty="0">
                <a:effectLst/>
              </a:rPr>
            </a:br>
            <a:r>
              <a:rPr lang="en-CA" dirty="0">
                <a:effectLst/>
              </a:rPr>
              <a:t> </a:t>
            </a:r>
            <a:br>
              <a:rPr lang="en-CA" dirty="0">
                <a:effectLst/>
              </a:rPr>
            </a:br>
            <a:r>
              <a:rPr lang="en-CA" dirty="0">
                <a:effectLst/>
              </a:rPr>
              <a:t>BILL 38</a:t>
            </a:r>
            <a:br>
              <a:rPr lang="en-CA" dirty="0">
                <a:effectLst/>
              </a:rPr>
            </a:br>
            <a:r>
              <a:rPr lang="en-CA" dirty="0">
                <a:effectLst/>
              </a:rPr>
              <a:t>The building and electrical permitting </a:t>
            </a:r>
            <a:r>
              <a:rPr lang="en-CA">
                <a:effectLst/>
              </a:rPr>
              <a:t>improvement act</a:t>
            </a:r>
            <a:br>
              <a:rPr lang="en-CA" dirty="0">
                <a:effectLst/>
              </a:rPr>
            </a:br>
            <a:endParaRPr lang="en-US" dirty="0"/>
          </a:p>
        </p:txBody>
      </p:sp>
      <p:sp>
        <p:nvSpPr>
          <p:cNvPr id="3" name="Subtitle 2">
            <a:extLst>
              <a:ext uri="{FF2B5EF4-FFF2-40B4-BE49-F238E27FC236}">
                <a16:creationId xmlns:a16="http://schemas.microsoft.com/office/drawing/2014/main" id="{7898C146-0318-AA4A-9998-38450485756E}"/>
              </a:ext>
            </a:extLst>
          </p:cNvPr>
          <p:cNvSpPr>
            <a:spLocks noGrp="1"/>
          </p:cNvSpPr>
          <p:nvPr>
            <p:ph type="subTitle" idx="1"/>
          </p:nvPr>
        </p:nvSpPr>
        <p:spPr/>
        <p:txBody>
          <a:bodyPr/>
          <a:lstStyle/>
          <a:p>
            <a:endParaRPr lang="en-US" dirty="0"/>
          </a:p>
          <a:p>
            <a:r>
              <a:rPr lang="en-US" b="1" dirty="0"/>
              <a:t>Proposed changes to Manitoba’s building permitting  system</a:t>
            </a:r>
          </a:p>
        </p:txBody>
      </p:sp>
    </p:spTree>
    <p:extLst>
      <p:ext uri="{BB962C8B-B14F-4D97-AF65-F5344CB8AC3E}">
        <p14:creationId xmlns:p14="http://schemas.microsoft.com/office/powerpoint/2010/main" val="191827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CC7-6360-CA46-8637-B3AB82953524}"/>
              </a:ext>
            </a:extLst>
          </p:cNvPr>
          <p:cNvSpPr/>
          <p:nvPr/>
        </p:nvSpPr>
        <p:spPr>
          <a:xfrm>
            <a:off x="750014" y="1746035"/>
            <a:ext cx="10469366" cy="4330032"/>
          </a:xfrm>
          <a:prstGeom prst="rect">
            <a:avLst/>
          </a:prstGeom>
        </p:spPr>
        <p:txBody>
          <a:bodyPr wrap="square">
            <a:spAutoFit/>
          </a:bodyPr>
          <a:lstStyle/>
          <a:p>
            <a:pPr algn="ctr">
              <a:lnSpc>
                <a:spcPct val="107000"/>
              </a:lnSpc>
              <a:spcAft>
                <a:spcPts val="800"/>
              </a:spcAft>
            </a:pPr>
            <a:r>
              <a:rPr lang="en-CA" sz="3000" b="1" dirty="0"/>
              <a:t>Building code disputes, not Zoning By-law disputes.</a:t>
            </a:r>
          </a:p>
          <a:p>
            <a:pPr>
              <a:lnSpc>
                <a:spcPct val="107000"/>
              </a:lnSpc>
              <a:spcAft>
                <a:spcPts val="800"/>
              </a:spcAft>
            </a:pPr>
            <a:r>
              <a:rPr lang="en-CA" sz="3000" dirty="0">
                <a:latin typeface="Calibri" panose="020F0502020204030204" pitchFamily="34" charset="0"/>
                <a:ea typeface="Calibri" panose="020F0502020204030204" pitchFamily="34" charset="0"/>
                <a:cs typeface="Calibri" panose="020F0502020204030204" pitchFamily="34" charset="0"/>
              </a:rPr>
              <a:t>Provides for an appeal to a Provincially appointed adjudicator to determine disputes over</a:t>
            </a:r>
          </a:p>
          <a:p>
            <a:pPr marL="457200" indent="-457200">
              <a:lnSpc>
                <a:spcPct val="107000"/>
              </a:lnSpc>
              <a:spcAft>
                <a:spcPts val="800"/>
              </a:spcAft>
              <a:buFont typeface="Arial" panose="020B0604020202020204" pitchFamily="34" charset="0"/>
              <a:buChar char="•"/>
            </a:pPr>
            <a:r>
              <a:rPr lang="en-CA" sz="3000" dirty="0">
                <a:latin typeface="Calibri" panose="020F0502020204030204" pitchFamily="34" charset="0"/>
                <a:ea typeface="Calibri" panose="020F0502020204030204" pitchFamily="34" charset="0"/>
                <a:cs typeface="Calibri" panose="020F0502020204030204" pitchFamily="34" charset="0"/>
              </a:rPr>
              <a:t>decisions made by an approving authority respecting building and occupancy permits, and </a:t>
            </a:r>
          </a:p>
          <a:p>
            <a:pPr marL="457200" indent="-457200">
              <a:lnSpc>
                <a:spcPct val="107000"/>
              </a:lnSpc>
              <a:spcAft>
                <a:spcPts val="800"/>
              </a:spcAft>
              <a:buFont typeface="Arial" panose="020B0604020202020204" pitchFamily="34" charset="0"/>
              <a:buChar char="•"/>
            </a:pPr>
            <a:r>
              <a:rPr lang="en-CA" sz="3000" dirty="0">
                <a:latin typeface="Calibri" panose="020F0502020204030204" pitchFamily="34" charset="0"/>
                <a:ea typeface="Calibri" panose="020F0502020204030204" pitchFamily="34" charset="0"/>
                <a:cs typeface="Calibri" panose="020F0502020204030204" pitchFamily="34" charset="0"/>
              </a:rPr>
              <a:t>whether an approving authority failed to meet new performance standards set out under the Buildings Act (formerly the Building and Mobile Homes Act).</a:t>
            </a:r>
            <a:endParaRPr lang="en-CA"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EE19CAB-34F0-8E4F-A23D-D3B9A2CF1959}"/>
              </a:ext>
            </a:extLst>
          </p:cNvPr>
          <p:cNvSpPr txBox="1"/>
          <p:nvPr/>
        </p:nvSpPr>
        <p:spPr>
          <a:xfrm>
            <a:off x="1972638" y="814122"/>
            <a:ext cx="7890553" cy="721736"/>
          </a:xfrm>
          <a:prstGeom prst="rect">
            <a:avLst/>
          </a:prstGeom>
          <a:noFill/>
        </p:spPr>
        <p:txBody>
          <a:bodyPr wrap="square" rtlCol="0">
            <a:spAutoFit/>
          </a:bodyPr>
          <a:lstStyle/>
          <a:p>
            <a:pPr algn="ctr">
              <a:lnSpc>
                <a:spcPct val="107000"/>
              </a:lnSpc>
              <a:spcAft>
                <a:spcPts val="800"/>
              </a:spcAft>
            </a:pPr>
            <a:r>
              <a:rPr lang="en-CA" sz="4000" b="1" dirty="0">
                <a:latin typeface="Calibri" panose="020F0502020204030204" pitchFamily="34" charset="0"/>
                <a:ea typeface="Calibri" panose="020F0502020204030204" pitchFamily="34" charset="0"/>
                <a:cs typeface="Calibri" panose="020F0502020204030204" pitchFamily="34" charset="0"/>
              </a:rPr>
              <a:t>Permit Dispute Resolution Act</a:t>
            </a:r>
            <a:endParaRPr lang="en-CA"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85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CC7-6360-CA46-8637-B3AB82953524}"/>
              </a:ext>
            </a:extLst>
          </p:cNvPr>
          <p:cNvSpPr/>
          <p:nvPr/>
        </p:nvSpPr>
        <p:spPr>
          <a:xfrm>
            <a:off x="750014" y="1746035"/>
            <a:ext cx="10469366" cy="4324261"/>
          </a:xfrm>
          <a:prstGeom prst="rect">
            <a:avLst/>
          </a:prstGeom>
        </p:spPr>
        <p:txBody>
          <a:bodyPr wrap="square">
            <a:spAutoFit/>
          </a:bodyPr>
          <a:lstStyle/>
          <a:p>
            <a:r>
              <a:rPr lang="en-CA" sz="2500" dirty="0"/>
              <a:t>Who can appeal?  Permit applicant, owner of land and, it appears, a sub-contractor.</a:t>
            </a:r>
          </a:p>
          <a:p>
            <a:endParaRPr lang="en-CA" sz="2500" dirty="0"/>
          </a:p>
          <a:p>
            <a:r>
              <a:rPr lang="en-CA" sz="2500" dirty="0"/>
              <a:t>What can they appeal?  Any order, decision, direction or requirement issued by the building official respecting compliance with the building code or construction standards, and</a:t>
            </a:r>
          </a:p>
          <a:p>
            <a:r>
              <a:rPr lang="en-CA" sz="2500" dirty="0"/>
              <a:t>whether the approving authority failed to meet new performance standards set out under the Buildings Act.</a:t>
            </a:r>
          </a:p>
          <a:p>
            <a:endParaRPr lang="en-CA" sz="2500" dirty="0"/>
          </a:p>
          <a:p>
            <a:r>
              <a:rPr lang="en-CA" sz="2500" dirty="0"/>
              <a:t>When:  Within 60 days.</a:t>
            </a:r>
          </a:p>
          <a:p>
            <a:endParaRPr lang="en-CA" sz="2500" dirty="0"/>
          </a:p>
        </p:txBody>
      </p:sp>
      <p:sp>
        <p:nvSpPr>
          <p:cNvPr id="3" name="TextBox 2">
            <a:extLst>
              <a:ext uri="{FF2B5EF4-FFF2-40B4-BE49-F238E27FC236}">
                <a16:creationId xmlns:a16="http://schemas.microsoft.com/office/drawing/2014/main" id="{6EE19CAB-34F0-8E4F-A23D-D3B9A2CF1959}"/>
              </a:ext>
            </a:extLst>
          </p:cNvPr>
          <p:cNvSpPr txBox="1"/>
          <p:nvPr/>
        </p:nvSpPr>
        <p:spPr>
          <a:xfrm>
            <a:off x="1972638" y="814122"/>
            <a:ext cx="7890553" cy="721736"/>
          </a:xfrm>
          <a:prstGeom prst="rect">
            <a:avLst/>
          </a:prstGeom>
          <a:noFill/>
        </p:spPr>
        <p:txBody>
          <a:bodyPr wrap="square" rtlCol="0">
            <a:spAutoFit/>
          </a:bodyPr>
          <a:lstStyle/>
          <a:p>
            <a:pPr algn="ctr">
              <a:lnSpc>
                <a:spcPct val="107000"/>
              </a:lnSpc>
              <a:spcAft>
                <a:spcPts val="800"/>
              </a:spcAft>
            </a:pPr>
            <a:r>
              <a:rPr lang="en-CA" sz="4000" b="1" dirty="0">
                <a:latin typeface="Calibri" panose="020F0502020204030204" pitchFamily="34" charset="0"/>
                <a:ea typeface="Calibri" panose="020F0502020204030204" pitchFamily="34" charset="0"/>
                <a:cs typeface="Calibri" panose="020F0502020204030204" pitchFamily="34" charset="0"/>
              </a:rPr>
              <a:t>Permit Dispute Resolution Act</a:t>
            </a:r>
            <a:endParaRPr lang="en-CA"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5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CC7-6360-CA46-8637-B3AB82953524}"/>
              </a:ext>
            </a:extLst>
          </p:cNvPr>
          <p:cNvSpPr/>
          <p:nvPr/>
        </p:nvSpPr>
        <p:spPr>
          <a:xfrm>
            <a:off x="750014" y="1746035"/>
            <a:ext cx="10469366" cy="5216813"/>
          </a:xfrm>
          <a:prstGeom prst="rect">
            <a:avLst/>
          </a:prstGeom>
        </p:spPr>
        <p:txBody>
          <a:bodyPr wrap="square">
            <a:spAutoFit/>
          </a:bodyPr>
          <a:lstStyle/>
          <a:p>
            <a:r>
              <a:rPr lang="en-CA" sz="2200" dirty="0"/>
              <a:t>What does the approving authority have to do?  Present evidence and make submissions supporting its decision, order or requirement.</a:t>
            </a:r>
          </a:p>
          <a:p>
            <a:endParaRPr lang="en-CA" sz="2200" dirty="0"/>
          </a:p>
          <a:p>
            <a:r>
              <a:rPr lang="en-CA" sz="2200" dirty="0"/>
              <a:t>Who decides?  An adjudicator appointed by the Province will hold a hearing, hear from the parties, consider the evidence and make a decision.  Adjudicator to have experience relevant to the nature of the dispute.</a:t>
            </a:r>
          </a:p>
          <a:p>
            <a:endParaRPr lang="en-CA" sz="2200" dirty="0"/>
          </a:p>
          <a:p>
            <a:r>
              <a:rPr lang="en-CA" sz="2200" dirty="0"/>
              <a:t>What can the adjudicator decide? Confirm, vary, or set aside any decision, order, direction or requirement or whether the approving authority complied with the performance standard.  If a performance standard was not met, the authority can be ordered to make a decision by a fixed date.</a:t>
            </a:r>
          </a:p>
          <a:p>
            <a:endParaRPr lang="en-CA" sz="2200" dirty="0"/>
          </a:p>
          <a:p>
            <a:r>
              <a:rPr lang="en-CA" sz="2200" dirty="0"/>
              <a:t>What about costs?  The adjudicator can order who is to pay for the costs of the adjudication.   If it works like the Court, the loser pays the costs.</a:t>
            </a:r>
          </a:p>
          <a:p>
            <a:endParaRPr lang="en-CA" sz="2500" dirty="0"/>
          </a:p>
        </p:txBody>
      </p:sp>
      <p:sp>
        <p:nvSpPr>
          <p:cNvPr id="3" name="TextBox 2">
            <a:extLst>
              <a:ext uri="{FF2B5EF4-FFF2-40B4-BE49-F238E27FC236}">
                <a16:creationId xmlns:a16="http://schemas.microsoft.com/office/drawing/2014/main" id="{6EE19CAB-34F0-8E4F-A23D-D3B9A2CF1959}"/>
              </a:ext>
            </a:extLst>
          </p:cNvPr>
          <p:cNvSpPr txBox="1"/>
          <p:nvPr/>
        </p:nvSpPr>
        <p:spPr>
          <a:xfrm>
            <a:off x="1972638" y="814122"/>
            <a:ext cx="7890553" cy="721736"/>
          </a:xfrm>
          <a:prstGeom prst="rect">
            <a:avLst/>
          </a:prstGeom>
          <a:noFill/>
        </p:spPr>
        <p:txBody>
          <a:bodyPr wrap="square" rtlCol="0">
            <a:spAutoFit/>
          </a:bodyPr>
          <a:lstStyle/>
          <a:p>
            <a:pPr algn="ctr">
              <a:lnSpc>
                <a:spcPct val="107000"/>
              </a:lnSpc>
              <a:spcAft>
                <a:spcPts val="800"/>
              </a:spcAft>
            </a:pPr>
            <a:r>
              <a:rPr lang="en-CA" sz="4000" b="1" dirty="0">
                <a:latin typeface="Calibri" panose="020F0502020204030204" pitchFamily="34" charset="0"/>
                <a:ea typeface="Calibri" panose="020F0502020204030204" pitchFamily="34" charset="0"/>
                <a:cs typeface="Calibri" panose="020F0502020204030204" pitchFamily="34" charset="0"/>
              </a:rPr>
              <a:t>Permit Dispute Resolution Act</a:t>
            </a:r>
            <a:endParaRPr lang="en-CA"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40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CC7-6360-CA46-8637-B3AB82953524}"/>
              </a:ext>
            </a:extLst>
          </p:cNvPr>
          <p:cNvSpPr/>
          <p:nvPr/>
        </p:nvSpPr>
        <p:spPr>
          <a:xfrm>
            <a:off x="678094" y="1746035"/>
            <a:ext cx="10541286" cy="5478423"/>
          </a:xfrm>
          <a:prstGeom prst="rect">
            <a:avLst/>
          </a:prstGeom>
        </p:spPr>
        <p:txBody>
          <a:bodyPr wrap="square">
            <a:spAutoFit/>
          </a:bodyPr>
          <a:lstStyle/>
          <a:p>
            <a:r>
              <a:rPr lang="en-CA" sz="2500" b="1" dirty="0"/>
              <a:t>Regulations to come to provide detail concerning time period for the hearing, the documents or information to be filed, and procedure at the dispute hearing.</a:t>
            </a:r>
          </a:p>
          <a:p>
            <a:endParaRPr lang="en-CA" sz="2500" b="1" dirty="0"/>
          </a:p>
          <a:p>
            <a:r>
              <a:rPr lang="en-CA" sz="2500" b="1" dirty="0"/>
              <a:t>Not clear from Act whether adjudicator can make the actual decision if municipality did not make a decision on the permit application.</a:t>
            </a:r>
          </a:p>
          <a:p>
            <a:endParaRPr lang="en-CA" sz="2500" b="1" dirty="0"/>
          </a:p>
          <a:p>
            <a:r>
              <a:rPr lang="en-CA" sz="2500" b="1" dirty="0"/>
              <a:t>Big obligation for building officials re documentation and information.  Need to document and support decisions, actions in writing as now will be scrutinized by adjudicator.</a:t>
            </a:r>
          </a:p>
          <a:p>
            <a:endParaRPr lang="en-CA" sz="2500" b="1" dirty="0"/>
          </a:p>
          <a:p>
            <a:r>
              <a:rPr lang="en-CA" sz="2500" b="1" dirty="0"/>
              <a:t>Time, resources, requirement to participate in hearings.</a:t>
            </a:r>
          </a:p>
          <a:p>
            <a:endParaRPr lang="en-CA" sz="2500" dirty="0"/>
          </a:p>
        </p:txBody>
      </p:sp>
      <p:sp>
        <p:nvSpPr>
          <p:cNvPr id="3" name="TextBox 2">
            <a:extLst>
              <a:ext uri="{FF2B5EF4-FFF2-40B4-BE49-F238E27FC236}">
                <a16:creationId xmlns:a16="http://schemas.microsoft.com/office/drawing/2014/main" id="{6EE19CAB-34F0-8E4F-A23D-D3B9A2CF1959}"/>
              </a:ext>
            </a:extLst>
          </p:cNvPr>
          <p:cNvSpPr txBox="1"/>
          <p:nvPr/>
        </p:nvSpPr>
        <p:spPr>
          <a:xfrm>
            <a:off x="1972638" y="814122"/>
            <a:ext cx="7890553" cy="721736"/>
          </a:xfrm>
          <a:prstGeom prst="rect">
            <a:avLst/>
          </a:prstGeom>
          <a:noFill/>
        </p:spPr>
        <p:txBody>
          <a:bodyPr wrap="square" rtlCol="0">
            <a:spAutoFit/>
          </a:bodyPr>
          <a:lstStyle/>
          <a:p>
            <a:pPr algn="ctr">
              <a:lnSpc>
                <a:spcPct val="107000"/>
              </a:lnSpc>
              <a:spcAft>
                <a:spcPts val="800"/>
              </a:spcAft>
            </a:pPr>
            <a:r>
              <a:rPr lang="en-CA" sz="4000" b="1" dirty="0">
                <a:latin typeface="Calibri" panose="020F0502020204030204" pitchFamily="34" charset="0"/>
                <a:ea typeface="Calibri" panose="020F0502020204030204" pitchFamily="34" charset="0"/>
                <a:cs typeface="Calibri" panose="020F0502020204030204" pitchFamily="34" charset="0"/>
              </a:rPr>
              <a:t>Permit Dispute Resolution Act</a:t>
            </a:r>
            <a:endParaRPr lang="en-CA"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10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CC7-6360-CA46-8637-B3AB82953524}"/>
              </a:ext>
            </a:extLst>
          </p:cNvPr>
          <p:cNvSpPr/>
          <p:nvPr/>
        </p:nvSpPr>
        <p:spPr>
          <a:xfrm>
            <a:off x="616450" y="1119883"/>
            <a:ext cx="10993348" cy="5463034"/>
          </a:xfrm>
          <a:prstGeom prst="rect">
            <a:avLst/>
          </a:prstGeom>
        </p:spPr>
        <p:txBody>
          <a:bodyPr wrap="square">
            <a:spAutoFit/>
          </a:bodyPr>
          <a:lstStyle/>
          <a:p>
            <a:endParaRPr lang="en-CA" dirty="0"/>
          </a:p>
          <a:p>
            <a:r>
              <a:rPr lang="en-CA" dirty="0"/>
              <a:t>Several amendments.  Most significant:  imposing “Performance Standards” building officials must meet.</a:t>
            </a:r>
          </a:p>
          <a:p>
            <a:r>
              <a:rPr lang="en-CA" dirty="0"/>
              <a:t> </a:t>
            </a:r>
          </a:p>
          <a:p>
            <a:r>
              <a:rPr lang="en-CA" dirty="0"/>
              <a:t>Complete applications: time limit will run from the date the application is made where the Building Officials must advise the applicant whether the application is complete and if not complete why.  Definition of “complete” not that helpful is complete “if it contains the documents and other information necessary to make a decision on the application”.</a:t>
            </a:r>
          </a:p>
          <a:p>
            <a:r>
              <a:rPr lang="en-CA" dirty="0"/>
              <a:t> </a:t>
            </a:r>
          </a:p>
          <a:p>
            <a:r>
              <a:rPr lang="en-CA" dirty="0"/>
              <a:t>Decision on application:  decisions must be made within a certain time frame (to be set by Regulation).  If refuse, must give written reasons for refusal.  </a:t>
            </a:r>
          </a:p>
          <a:p>
            <a:r>
              <a:rPr lang="en-CA" dirty="0"/>
              <a:t> </a:t>
            </a:r>
          </a:p>
          <a:p>
            <a:r>
              <a:rPr lang="en-CA" dirty="0"/>
              <a:t>Does say the holder of the permit has to notify the building official when the construction is ready for inspection.  This triggers a deadline for the building official to carry out the inspection (again set by Regulation).</a:t>
            </a:r>
          </a:p>
          <a:p>
            <a:r>
              <a:rPr lang="en-CA" dirty="0"/>
              <a:t> </a:t>
            </a:r>
          </a:p>
          <a:p>
            <a:r>
              <a:rPr lang="en-CA" dirty="0"/>
              <a:t>Interesting:  Province may establish different time periods based on factors such as geographic area, size or complexity of the work and any other factor the Province considers appropriate.</a:t>
            </a:r>
          </a:p>
          <a:p>
            <a:endParaRPr lang="en-CA" sz="2500" dirty="0"/>
          </a:p>
        </p:txBody>
      </p:sp>
      <p:sp>
        <p:nvSpPr>
          <p:cNvPr id="3" name="TextBox 2">
            <a:extLst>
              <a:ext uri="{FF2B5EF4-FFF2-40B4-BE49-F238E27FC236}">
                <a16:creationId xmlns:a16="http://schemas.microsoft.com/office/drawing/2014/main" id="{6EE19CAB-34F0-8E4F-A23D-D3B9A2CF1959}"/>
              </a:ext>
            </a:extLst>
          </p:cNvPr>
          <p:cNvSpPr txBox="1"/>
          <p:nvPr/>
        </p:nvSpPr>
        <p:spPr>
          <a:xfrm>
            <a:off x="1849348" y="259317"/>
            <a:ext cx="7890553" cy="721736"/>
          </a:xfrm>
          <a:prstGeom prst="rect">
            <a:avLst/>
          </a:prstGeom>
          <a:noFill/>
        </p:spPr>
        <p:txBody>
          <a:bodyPr wrap="square" rtlCol="0">
            <a:spAutoFit/>
          </a:bodyPr>
          <a:lstStyle/>
          <a:p>
            <a:pPr algn="ctr">
              <a:lnSpc>
                <a:spcPct val="107000"/>
              </a:lnSpc>
              <a:spcAft>
                <a:spcPts val="800"/>
              </a:spcAft>
            </a:pPr>
            <a:r>
              <a:rPr lang="en-CA" sz="4000" b="1" dirty="0">
                <a:latin typeface="Calibri" panose="020F0502020204030204" pitchFamily="34" charset="0"/>
                <a:ea typeface="Calibri" panose="020F0502020204030204" pitchFamily="34" charset="0"/>
                <a:cs typeface="Calibri" panose="020F0502020204030204" pitchFamily="34" charset="0"/>
              </a:rPr>
              <a:t>BUILDINGS ACT</a:t>
            </a:r>
            <a:endParaRPr lang="en-CA" sz="4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26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50</TotalTime>
  <Words>587</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Mesh</vt:lpstr>
      <vt:lpstr>   BILL 38 The building and electrical permitting improvement act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38 Permit Dispute Resolution Act</dc:title>
  <dc:creator>CD Tramley</dc:creator>
  <cp:lastModifiedBy>Greg Tramley</cp:lastModifiedBy>
  <cp:revision>6</cp:revision>
  <cp:lastPrinted>2020-10-20T23:59:47Z</cp:lastPrinted>
  <dcterms:created xsi:type="dcterms:W3CDTF">2020-10-20T22:37:08Z</dcterms:created>
  <dcterms:modified xsi:type="dcterms:W3CDTF">2020-10-21T00:00:12Z</dcterms:modified>
</cp:coreProperties>
</file>